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xfrm>
            <a:off x="8428181" y="6404294"/>
            <a:ext cx="258620" cy="2692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6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 defTabSz="914400">
              <a:spcBef>
                <a:spcPts val="600"/>
              </a:spcBef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8" indent="-320038" defTabSz="914400">
              <a:spcBef>
                <a:spcPts val="6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spcBef>
                <a:spcPts val="600"/>
              </a:spcBef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spcBef>
                <a:spcPts val="600"/>
              </a:spcBef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719992" indent="-375505" defTabSz="914400">
              <a:spcBef>
                <a:spcPts val="700"/>
              </a:spcBef>
              <a:buClr>
                <a:srgbClr val="CC9900"/>
              </a:buClr>
              <a:buSzPct val="6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149926" indent="-478414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497805" indent="-473869" defTabSz="914400">
              <a:spcBef>
                <a:spcPts val="700"/>
              </a:spcBef>
              <a:buClr>
                <a:srgbClr val="CC9900"/>
              </a:buClr>
              <a:buSzPct val="7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1851025" indent="-509587" defTabSz="914400">
              <a:spcBef>
                <a:spcPts val="700"/>
              </a:spcBef>
              <a:buClr>
                <a:srgbClr val="CC9900"/>
              </a:buClr>
              <a:buChar char="▪"/>
              <a:defRPr sz="3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600"/>
              </a:spcBef>
              <a:buClr>
                <a:srgbClr val="CC9900"/>
              </a:buClr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24164" indent="-379677" defTabSz="914400">
              <a:spcBef>
                <a:spcPts val="600"/>
              </a:spcBef>
              <a:buClr>
                <a:srgbClr val="CC9900"/>
              </a:buClr>
              <a:buSzPct val="6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162685" indent="-491173" defTabSz="914400">
              <a:spcBef>
                <a:spcPts val="600"/>
              </a:spcBef>
              <a:buClr>
                <a:srgbClr val="CC9900"/>
              </a:buClr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515357" indent="-491420" defTabSz="914400">
              <a:spcBef>
                <a:spcPts val="600"/>
              </a:spcBef>
              <a:buClr>
                <a:srgbClr val="CC9900"/>
              </a:buClr>
              <a:buSzPct val="7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1869899" indent="-528460" defTabSz="914400">
              <a:spcBef>
                <a:spcPts val="600"/>
              </a:spcBef>
              <a:buClr>
                <a:srgbClr val="CC9900"/>
              </a:buClr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719992" indent="-375505" defTabSz="914400">
              <a:spcBef>
                <a:spcPts val="700"/>
              </a:spcBef>
              <a:buClr>
                <a:srgbClr val="CC9900"/>
              </a:buClr>
              <a:buSzPct val="6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149926" indent="-478414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497805" indent="-473869" defTabSz="914400">
              <a:spcBef>
                <a:spcPts val="700"/>
              </a:spcBef>
              <a:buClr>
                <a:srgbClr val="CC9900"/>
              </a:buClr>
              <a:buSzPct val="7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1851025" indent="-509587" defTabSz="914400">
              <a:spcBef>
                <a:spcPts val="700"/>
              </a:spcBef>
              <a:buClr>
                <a:srgbClr val="CC9900"/>
              </a:buClr>
              <a:buChar char="▪"/>
              <a:defRPr sz="3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7"/>
          <p:cNvSpPr/>
          <p:nvPr/>
        </p:nvSpPr>
        <p:spPr>
          <a:xfrm>
            <a:off x="609598" y="1219200"/>
            <a:ext cx="7924802" cy="91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" name="Line 8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Title Text"/>
          <p:cNvSpPr txBox="1"/>
          <p:nvPr>
            <p:ph type="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50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sz="quarter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91440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694958" indent="-350471" defTabSz="914400">
              <a:spcBef>
                <a:spcPts val="600"/>
              </a:spcBef>
              <a:buSzPct val="6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118033" indent="-446521" defTabSz="914400">
              <a:spcBef>
                <a:spcPts val="600"/>
              </a:spcBef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466214" indent="-442278" defTabSz="914400">
              <a:spcBef>
                <a:spcPts val="600"/>
              </a:spcBef>
              <a:buSzPct val="7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1817053" indent="-475613" defTabSz="914400">
              <a:spcBef>
                <a:spcPts val="600"/>
              </a:spcBef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lnSpc>
                <a:spcPts val="11600"/>
              </a:lnSpc>
              <a:defRPr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/>
          <a:lstStyle>
            <a:lvl1pPr marL="296333" indent="-296333" defTabSz="410765"/>
            <a:lvl2pPr marL="740833" indent="-296333" defTabSz="410765"/>
            <a:lvl3pPr marL="1185333" indent="-296333" defTabSz="410765"/>
            <a:lvl4pPr marL="1629833" indent="-296333" defTabSz="410765"/>
            <a:lvl5pPr marL="2074333" indent="-296333" defTabSz="410765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8428181" y="6404294"/>
            <a:ext cx="258620" cy="2692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>
              <a:defRPr sz="56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892967" y="1151929"/>
            <a:ext cx="7358066" cy="2321720"/>
          </a:xfrm>
          <a:prstGeom prst="rect">
            <a:avLst/>
          </a:prstGeom>
        </p:spPr>
        <p:txBody>
          <a:bodyPr lIns="35717" tIns="35717" rIns="35717" bIns="35717" anchor="b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892967" y="3536155"/>
            <a:ext cx="7358066" cy="794744"/>
          </a:xfrm>
          <a:prstGeom prst="rect">
            <a:avLst/>
          </a:prstGeom>
        </p:spPr>
        <p:txBody>
          <a:bodyPr lIns="35717" tIns="35717" rIns="35717" bIns="35717" anchor="t"/>
          <a:lstStyle>
            <a:lvl1pPr marL="0" indent="0" algn="ctr" defTabSz="410764">
              <a:spcBef>
                <a:spcPts val="0"/>
              </a:spcBef>
              <a:buSzTx/>
              <a:buNone/>
              <a:defRPr sz="2200"/>
            </a:lvl1pPr>
            <a:lvl2pPr marL="0" indent="0" algn="ctr" defTabSz="410764">
              <a:spcBef>
                <a:spcPts val="0"/>
              </a:spcBef>
              <a:buSzTx/>
              <a:buNone/>
              <a:defRPr sz="2200"/>
            </a:lvl2pPr>
            <a:lvl3pPr marL="0" indent="0" algn="ctr" defTabSz="410764">
              <a:spcBef>
                <a:spcPts val="0"/>
              </a:spcBef>
              <a:buSzTx/>
              <a:buNone/>
              <a:defRPr sz="2200"/>
            </a:lvl3pPr>
            <a:lvl4pPr marL="0" indent="0" algn="ctr" defTabSz="410764">
              <a:spcBef>
                <a:spcPts val="0"/>
              </a:spcBef>
              <a:buSzTx/>
              <a:buNone/>
              <a:defRPr sz="2200"/>
            </a:lvl4pPr>
            <a:lvl5pPr marL="0" indent="0" algn="ctr" defTabSz="410764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685798" y="380999"/>
            <a:ext cx="7772402" cy="16002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200">
                <a:solidFill>
                  <a:srgbClr val="000000"/>
                </a:solidFill>
                <a:uFillTx/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xfrm>
            <a:off x="685798" y="1981200"/>
            <a:ext cx="7772402" cy="487680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21467" indent="-321467" defTabSz="914400">
              <a:spcBef>
                <a:spcPts val="700"/>
              </a:spcBef>
              <a:buSzPct val="100000"/>
              <a:buChar char="»"/>
              <a:defRPr sz="3000">
                <a:latin typeface="Times Roman"/>
                <a:ea typeface="Times Roman"/>
                <a:cs typeface="Times Roman"/>
                <a:sym typeface="Times Roman"/>
              </a:defRPr>
            </a:lvl1pPr>
            <a:lvl2pPr marL="763359" indent="-306159" defTabSz="914400">
              <a:spcBef>
                <a:spcPts val="700"/>
              </a:spcBef>
              <a:buSzPct val="100000"/>
              <a:buChar char="–"/>
              <a:defRPr sz="3000">
                <a:latin typeface="Times Roman"/>
                <a:ea typeface="Times Roman"/>
                <a:cs typeface="Times Roman"/>
                <a:sym typeface="Times Roman"/>
              </a:defRPr>
            </a:lvl2pPr>
            <a:lvl3pPr marL="1200150" indent="-285750" defTabSz="914400">
              <a:spcBef>
                <a:spcPts val="700"/>
              </a:spcBef>
              <a:buSzPct val="100000"/>
              <a:defRPr sz="3000">
                <a:latin typeface="Times Roman"/>
                <a:ea typeface="Times Roman"/>
                <a:cs typeface="Times Roman"/>
                <a:sym typeface="Times Roman"/>
              </a:defRPr>
            </a:lvl3pPr>
            <a:lvl4pPr marL="1714500" indent="-342900" defTabSz="914400">
              <a:spcBef>
                <a:spcPts val="700"/>
              </a:spcBef>
              <a:buSzPct val="100000"/>
              <a:buChar char="–"/>
              <a:defRPr sz="3000">
                <a:latin typeface="Times Roman"/>
                <a:ea typeface="Times Roman"/>
                <a:cs typeface="Times Roman"/>
                <a:sym typeface="Times Roman"/>
              </a:defRPr>
            </a:lvl4pPr>
            <a:lvl5pPr marL="2209800" indent="-381000" defTabSz="914400">
              <a:spcBef>
                <a:spcPts val="700"/>
              </a:spcBef>
              <a:buSzPct val="100000"/>
              <a:buChar char="»"/>
              <a:defRPr sz="3000">
                <a:latin typeface="Times Roman"/>
                <a:ea typeface="Times Roman"/>
                <a:cs typeface="Times Roman"/>
                <a:sym typeface="Times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8201661" y="6248400"/>
            <a:ext cx="256539" cy="269238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914400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669725" y="312537"/>
            <a:ext cx="7804549" cy="1518050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 b="0" sz="54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marL="271637" indent="-271637" defTabSz="410764">
              <a:defRPr sz="2200"/>
            </a:lvl1pPr>
            <a:lvl2pPr marL="716138" indent="-271638" defTabSz="410764">
              <a:defRPr sz="2200"/>
            </a:lvl2pPr>
            <a:lvl3pPr marL="1160637" indent="-271637" defTabSz="410764">
              <a:defRPr sz="2200"/>
            </a:lvl3pPr>
            <a:lvl4pPr marL="1605137" indent="-271637" defTabSz="410764">
              <a:defRPr sz="2200"/>
            </a:lvl4pPr>
            <a:lvl5pPr marL="2049638" indent="-271638" defTabSz="410764"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4447793" y="6505277"/>
            <a:ext cx="239484" cy="2365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9725" y="312537"/>
            <a:ext cx="7804550" cy="151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9725" y="1830583"/>
            <a:ext cx="7804550" cy="442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4" cy="249235"/>
          </a:xfrm>
          <a:prstGeom prst="rect">
            <a:avLst/>
          </a:prstGeom>
          <a:ln w="12700">
            <a:miter lim="400000"/>
          </a:ln>
        </p:spPr>
        <p:txBody>
          <a:bodyPr wrap="none" lIns="35716" tIns="35716" rIns="35716" bIns="35716">
            <a:spAutoFit/>
          </a:bodyPr>
          <a:lstStyle>
            <a:lvl1pPr algn="ctr" defTabSz="410763">
              <a:defRPr sz="1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296333" marR="0" indent="-296333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740832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185332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629833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074333" marR="0" indent="-296333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5908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480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52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624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1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urworldindata.org/coronavirus" TargetMode="External"/><Relationship Id="rId3" Type="http://schemas.openxmlformats.org/officeDocument/2006/relationships/hyperlink" Target="https://www.worldometers.info/coronavirus/" TargetMode="External"/><Relationship Id="rId4" Type="http://schemas.openxmlformats.org/officeDocument/2006/relationships/hyperlink" Target="https://www.ft.com/content/a26fbf7e-48f8-11ea-aeb3-955839e06441" TargetMode="External"/><Relationship Id="rId5" Type="http://schemas.openxmlformats.org/officeDocument/2006/relationships/hyperlink" Target="https://twitter.com/i/lists/1233998285779632128" TargetMode="External"/><Relationship Id="rId6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Relationship Id="rId5" Type="http://schemas.openxmlformats.org/officeDocument/2006/relationships/hyperlink" Target="https://ourworldindata.org/coronavirus" TargetMode="External"/><Relationship Id="rId6" Type="http://schemas.openxmlformats.org/officeDocument/2006/relationships/hyperlink" Target="https://www.worldometers.info/coronavirus/" TargetMode="External"/><Relationship Id="rId7" Type="http://schemas.openxmlformats.org/officeDocument/2006/relationships/hyperlink" Target="https://www.ft.com/content/a26fbf7e-48f8-11ea-aeb3-955839e06441" TargetMode="External"/><Relationship Id="rId8" Type="http://schemas.openxmlformats.org/officeDocument/2006/relationships/hyperlink" Target="https://twitter.com/i/lists/1233998285779632128" TargetMode="External"/><Relationship Id="rId9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github.com/braddelong/public-files/blob/master/coronavirus.pptx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github.com/braddelong/public-files/blob/master/coronavirus.pptx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jimstock.org" TargetMode="External"/><Relationship Id="rId3" Type="http://schemas.openxmlformats.org/officeDocument/2006/relationships/hyperlink" Target="https://drive.google.com/file/d/12MV466ZZy5xHir4xdPhoTrL1oO8CbZU-/view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Relationship Id="rId5" Type="http://schemas.openxmlformats.org/officeDocument/2006/relationships/hyperlink" Target="https://ourworldindata.org/coronavirus" TargetMode="External"/><Relationship Id="rId6" Type="http://schemas.openxmlformats.org/officeDocument/2006/relationships/hyperlink" Target="https://www.worldometers.info/coronavirus/" TargetMode="External"/><Relationship Id="rId7" Type="http://schemas.openxmlformats.org/officeDocument/2006/relationships/hyperlink" Target="https://www.ft.com/content/a26fbf7e-48f8-11ea-aeb3-955839e06441" TargetMode="External"/><Relationship Id="rId8" Type="http://schemas.openxmlformats.org/officeDocument/2006/relationships/hyperlink" Target="https://twitter.com/i/lists/1233998285779632128" TargetMode="External"/><Relationship Id="rId9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urworldindata.org/coronavirus" TargetMode="External"/><Relationship Id="rId3" Type="http://schemas.openxmlformats.org/officeDocument/2006/relationships/hyperlink" Target="https://www.worldometers.info/coronavirus/" TargetMode="External"/><Relationship Id="rId4" Type="http://schemas.openxmlformats.org/officeDocument/2006/relationships/hyperlink" Target="https://www.ft.com/content/a26fbf7e-48f8-11ea-aeb3-955839e06441" TargetMode="External"/><Relationship Id="rId5" Type="http://schemas.openxmlformats.org/officeDocument/2006/relationships/hyperlink" Target="https://twitter.com/i/lists/1233998285779632128" TargetMode="External"/><Relationship Id="rId6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1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8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.cmu.edu/~cshalizi/dm/20/lectures/special/epidemics.html#(1)" TargetMode="Externa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jimstock.org" TargetMode="External"/><Relationship Id="rId3" Type="http://schemas.openxmlformats.org/officeDocument/2006/relationships/hyperlink" Target="https://drive.google.com/file/d/12MV466ZZy5xHir4xdPhoTrL1oO8CbZU-/view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438911">
              <a:defRPr sz="7679"/>
            </a:lvl1pPr>
          </a:lstStyle>
          <a:p>
            <a:pPr/>
            <a:r>
              <a:t>Coronavirus!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263" y="1584626"/>
            <a:ext cx="5715001" cy="50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0263" y="1267126"/>
            <a:ext cx="57150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3175001" cy="5080001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58924">
              <a:spcBef>
                <a:spcPts val="800"/>
              </a:spcBef>
              <a:buSzTx/>
              <a:buNone/>
              <a:defRPr b="1" sz="2190">
                <a:latin typeface="+mj-lt"/>
                <a:ea typeface="+mj-ea"/>
                <a:cs typeface="+mj-cs"/>
                <a:sym typeface="Helvetica"/>
              </a:defRPr>
            </a:pPr>
            <a:r>
              <a:t>Stupidest People Alive:</a:t>
            </a:r>
          </a:p>
          <a:p>
            <a:pPr marL="114650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is crazy AF: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 gather together in a group of 50 to announce that everyone should avoid groups of ten or more?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press doesn’t ask: what are we doing here?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general advisors do not ask: what are we doing here?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 i="1"/>
              <a:t>public health</a:t>
            </a:r>
            <a:r>
              <a:t> advisors do not ask: what are we doing here?</a:t>
            </a:r>
          </a:p>
          <a:p>
            <a:pPr marL="114650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sums up at least the American federal government’s reaction to the coronavirus crisis.</a:t>
            </a:r>
          </a:p>
        </p:txBody>
      </p:sp>
      <p:sp>
        <p:nvSpPr>
          <p:cNvPr id="18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38243">
              <a:defRPr sz="464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Second Best: Epidemic Models</a:t>
            </a:r>
          </a:p>
        </p:txBody>
      </p:sp>
      <p:sp>
        <p:nvSpPr>
          <p:cNvPr id="228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5632599" cy="488764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A requested special topic: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Written and presented by Cosma Shalizi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Of Carnegie-Mellon University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36-462/662, Spring 2020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16 April 2020 (Lecture 25)</a:t>
            </a:r>
          </a:p>
        </p:txBody>
      </p:sp>
      <p:sp>
        <p:nvSpPr>
          <p:cNvPr id="229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6026" y="1280622"/>
            <a:ext cx="3396356" cy="521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ferences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586" name="Financial Times (2020): Coronavirus Tracked: The Latest Figures as the Pandemic Spreads &lt;https://www.ft.com/coronavirus-latest&gt;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589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2" y="1267120"/>
            <a:ext cx="8572502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15976">
              <a:spcBef>
                <a:spcPts val="900"/>
              </a:spcBef>
              <a:buSzTx/>
              <a:buNone/>
              <a:defRPr b="1" sz="24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Max Roser &amp; Hannah Ritchie</a:t>
            </a:r>
            <a:r>
              <a:rPr b="0"/>
              <a:t>: </a:t>
            </a:r>
            <a:r>
              <a:rPr b="0" i="1"/>
              <a:t>Coronavirus Disease (COVID-19)</a:t>
            </a:r>
            <a:r>
              <a:rPr b="0"/>
              <a:t> 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https://ourworldindata.org/coronavirus</a:t>
            </a:r>
            <a:r>
              <a:rPr b="0"/>
              <a:t>&gt;…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Worldometer</a:t>
            </a:r>
            <a:r>
              <a:rPr b="0"/>
              <a:t>: </a:t>
            </a:r>
            <a:r>
              <a:rPr b="0" i="1"/>
              <a:t>Coronavirus Update (Live) </a:t>
            </a:r>
            <a:r>
              <a:rPr b="0"/>
              <a:t>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https://www.worldometers.info/coronavirus/</a:t>
            </a:r>
            <a:r>
              <a:rPr b="0"/>
              <a:t>&gt;: ‘125,599 Cases and 4,605 Deaths from COVID-19 Virus Outbreak…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FT Coronavirus Tracker</a:t>
            </a:r>
            <a:r>
              <a:rPr i="0"/>
              <a:t>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https://www.ft.com/content/a26fbf7e-48f8-11ea-aeb3-955839e06441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Josh Marshall’s COVID Twitter List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https://twitter.com/i/lists/1233998285779632128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NEJM Group: Updates on the Covid-19 Pandemic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rPr i="0"/>
              <a:t>&gt;: 'From the New England Journal of Medicine, NEJM Journal Watch, NEJM Catalyst, and other trusted sources...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atch Our Breath…"/>
          <p:cNvSpPr txBox="1"/>
          <p:nvPr>
            <p:ph type="title"/>
          </p:nvPr>
        </p:nvSpPr>
        <p:spPr>
          <a:xfrm>
            <a:off x="276457" y="-1"/>
            <a:ext cx="8572501" cy="1270001"/>
          </a:xfrm>
          <a:prstGeom prst="rect">
            <a:avLst/>
          </a:prstGeom>
        </p:spPr>
        <p:txBody>
          <a:bodyPr/>
          <a:lstStyle>
            <a:lvl1pPr defTabSz="369689">
              <a:lnSpc>
                <a:spcPts val="10400"/>
              </a:lnSpc>
              <a:defRPr sz="7200"/>
            </a:lvl1pPr>
          </a:lstStyle>
          <a:p>
            <a:pPr/>
            <a:r>
              <a:t>Catch Our Breath…</a:t>
            </a:r>
          </a:p>
        </p:txBody>
      </p:sp>
      <p:sp>
        <p:nvSpPr>
          <p:cNvPr id="592" name="Ask a couple of questions?…"/>
          <p:cNvSpPr txBox="1"/>
          <p:nvPr>
            <p:ph type="body" sz="half" idx="1"/>
          </p:nvPr>
        </p:nvSpPr>
        <p:spPr>
          <a:xfrm>
            <a:off x="276457" y="1270000"/>
            <a:ext cx="3810001" cy="4762500"/>
          </a:xfrm>
          <a:prstGeom prst="rect">
            <a:avLst/>
          </a:prstGeom>
        </p:spPr>
        <p:txBody>
          <a:bodyPr anchor="t"/>
          <a:lstStyle/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Edit This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pic>
        <p:nvPicPr>
          <p:cNvPr id="593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86457" y="1270000"/>
            <a:ext cx="4762501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Rectangle"/>
          <p:cNvSpPr txBox="1"/>
          <p:nvPr/>
        </p:nvSpPr>
        <p:spPr>
          <a:xfrm>
            <a:off x="276457" y="6032500"/>
            <a:ext cx="8572501" cy="635000"/>
          </a:xfrm>
          <a:prstGeom prst="rect">
            <a:avLst/>
          </a:prstGeom>
          <a:ln w="12700">
            <a:miter lim="400000"/>
          </a:ln>
        </p:spPr>
        <p:txBody>
          <a:bodyPr lIns="35718" tIns="35718" rIns="35718" bIns="35718" anchor="b">
            <a:normAutofit fontScale="100000" lnSpcReduction="0"/>
          </a:bodyPr>
          <a:lstStyle/>
          <a:p>
            <a:pPr algn="ctr"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5750">
              <a:defRPr sz="576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Coronavirus! (March 16)</a:t>
            </a:r>
          </a:p>
        </p:txBody>
      </p:sp>
      <p:sp>
        <p:nvSpPr>
          <p:cNvPr id="597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3" y="1267120"/>
            <a:ext cx="8572501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trike="sngStrike"/>
              <a:t>With 31 deaths in the U.S. as of March 11, a 1% death rate, and up to 4 weeks between infection and death, that means that as of Feb 12 there were 3100 coronavirus cases in the United States</a:t>
            </a:r>
            <a:r>
              <a:t>. 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With 87 deaths in the U.S. as of Mar 16, a 1% death rate, and up to 4 weeks between infection and death, that means that as of Feb 17 there were 8700 coronavirus cases in the United States</a:t>
            </a:r>
            <a:endParaRPr strike="sngStrike"/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If it is doubling every seven days, then now about 150,000 people have and in the next week about 150,000 more people in the U.S. will catch coronavirus—which means 1/2200, currently 3500 of the 7.6 million inhabitants of San Francisco Bay. Touch a hard surface that any of those 3500 has touched in the last 48 hours, and the virus has a chance to jump to you…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These numbers could be five times too big. These numbers are probably not five times too small unless the thing is a lot less deadly, and there are a lot of asymptomatic cases…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79317" indent="-179317" defTabSz="340704">
              <a:spcBef>
                <a:spcPts val="800"/>
              </a:spcBef>
              <a:buSzPct val="100000"/>
              <a:defRPr sz="17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wrong with this analysis?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About the Course"/>
          <p:cNvSpPr txBox="1"/>
          <p:nvPr>
            <p:ph type="title" idx="4294967295"/>
          </p:nvPr>
        </p:nvSpPr>
        <p:spPr>
          <a:xfrm>
            <a:off x="277663" y="139697"/>
            <a:ext cx="8572502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600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21: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2445" y="1267121"/>
            <a:ext cx="3690465" cy="464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63" y="4017610"/>
            <a:ext cx="4467385" cy="266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605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10: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62" y="3563384"/>
            <a:ext cx="5024784" cy="3080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025" y="1119015"/>
            <a:ext cx="3285195" cy="5673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610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425195">
              <a:defRPr sz="7440"/>
            </a:lvl1pPr>
          </a:lstStyle>
          <a:p>
            <a:pPr/>
            <a:r>
              <a:t>Catch Our Breath…</a:t>
            </a:r>
          </a:p>
        </p:txBody>
      </p:sp>
      <p:sp>
        <p:nvSpPr>
          <p:cNvPr id="614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1275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70341">
              <a:spcBef>
                <a:spcPts val="12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Continue the Discussion:</a:t>
            </a:r>
          </a:p>
          <a:p>
            <a:pPr marL="342899" indent="-342899" defTabSz="45720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342899" indent="-342899" defTabSz="45720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342899" indent="-342899" defTabSz="45720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270341">
              <a:spcBef>
                <a:spcPts val="12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70341">
              <a:spcBef>
                <a:spcPts val="12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Files:</a:t>
            </a:r>
          </a:p>
        </p:txBody>
      </p:sp>
      <p:sp>
        <p:nvSpPr>
          <p:cNvPr id="615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616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763" y="1267126"/>
            <a:ext cx="47625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619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233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  <p:sp>
        <p:nvSpPr>
          <p:cNvPr id="23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237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69747">
              <a:spcBef>
                <a:spcPts val="700"/>
              </a:spcBef>
              <a:buSzTx/>
              <a:buNone/>
              <a:defRPr b="1" sz="176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  <p:sp>
        <p:nvSpPr>
          <p:cNvPr id="238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241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  <p:sp>
        <p:nvSpPr>
          <p:cNvPr id="242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94334">
              <a:defRPr sz="767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45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Directly cited here: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Max Roser &amp; Hannah Ritchie</a:t>
            </a:r>
            <a:r>
              <a:t>: </a:t>
            </a:r>
            <a:r>
              <a:rPr i="1"/>
              <a:t>Coronavirus Disease (COVID-19)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https://ourworldindata.org/coronavirus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Worldometer</a:t>
            </a:r>
            <a:r>
              <a:t>: </a:t>
            </a:r>
            <a:r>
              <a:rPr i="1"/>
              <a:t>Coronavirus Update (Live)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https://www.worldometers.info/coronavirus/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FT Coronavirus Tracker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https://www.ft.com/content/a26fbf7e-48f8-11ea-aeb3-955839e06441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Josh Marshall’s COVID Twitter List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https://twitter.com/i/lists/1233998285779632128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NEJM Group</a:t>
            </a:r>
            <a:r>
              <a:t>: </a:t>
            </a:r>
            <a:r>
              <a:rPr i="1"/>
              <a:t>Updates on the Covid-19 Pandemic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t>&gt;: 'From the New England Journal of Medicine, NEJM Journal Watch, NEJM Catalyst, and other trusted sources...</a:t>
            </a:r>
          </a:p>
        </p:txBody>
      </p:sp>
      <p:sp>
        <p:nvSpPr>
          <p:cNvPr id="246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425195">
              <a:defRPr sz="7440"/>
            </a:lvl1pPr>
          </a:lstStyle>
          <a:p>
            <a:pPr/>
            <a:r>
              <a:t>Catch Our Breath…</a:t>
            </a:r>
          </a:p>
        </p:txBody>
      </p:sp>
      <p:sp>
        <p:nvSpPr>
          <p:cNvPr id="249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1275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Continue the Discussion: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Files: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lvl="1" marL="416051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edit: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sp>
        <p:nvSpPr>
          <p:cNvPr id="250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51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52763" y="1267126"/>
            <a:ext cx="47625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254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14884">
              <a:defRPr sz="3759"/>
            </a:lvl1pPr>
          </a:lstStyle>
          <a:p>
            <a:pPr/>
            <a:r>
              <a:t>Where We Think We Are with Coronavirus ARCHIVE</a:t>
            </a:r>
          </a:p>
        </p:txBody>
      </p:sp>
      <p:sp>
        <p:nvSpPr>
          <p:cNvPr id="258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3730288"/>
            <a:ext cx="8890001" cy="2424484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algn="ctr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Brad DeLong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  <a:r>
              <a:t>2020-04-18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algn="ctr" defTabSz="217705">
              <a:spcBef>
                <a:spcPts val="120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14884">
              <a:defRPr sz="3759"/>
            </a:lvl1pPr>
          </a:lstStyle>
          <a:p>
            <a:pPr/>
            <a:r>
              <a:t>Where We Think We Are with Coronavirus 2020-04-20</a:t>
            </a:r>
          </a:p>
        </p:txBody>
      </p:sp>
      <p:sp>
        <p:nvSpPr>
          <p:cNvPr id="261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3175001" cy="488764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11029">
              <a:spcBef>
                <a:spcPts val="600"/>
              </a:spcBef>
              <a:buSzTx/>
              <a:buNone/>
              <a:defRPr b="1" sz="1529"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Mo Apr 20 2020: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really do not  know: no random samples…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1% </a:t>
            </a:r>
            <a:r>
              <a:rPr i="1"/>
              <a:t>recorded </a:t>
            </a:r>
            <a:r>
              <a:t>mortality from virus brushing close enough to confer temporary immunity…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if two weeks from diagnosis to death…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Then U.S. in late March was catching one in fifteen cases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if that still holds, than 12 million people in the U.S. have or have had the disease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500,000 are catching it and gaining at least temporary immunity every day out the past week straight-line log: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U.S. flattened but not bent down the curve: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R[0] = 1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2500 </a:t>
            </a:r>
            <a:r>
              <a:rPr i="1"/>
              <a:t>recorded</a:t>
            </a:r>
            <a:r>
              <a:t> deaths/day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True mortality probably twice as high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2.3 million total </a:t>
            </a:r>
            <a:r>
              <a:rPr i="1"/>
              <a:t>confirmed</a:t>
            </a:r>
            <a:r>
              <a:t> cases worldwide; 160 thousand </a:t>
            </a:r>
            <a:r>
              <a:rPr i="1"/>
              <a:t>confirmed</a:t>
            </a:r>
            <a:r>
              <a:t> dead…</a:t>
            </a:r>
          </a:p>
        </p:txBody>
      </p:sp>
      <p:sp>
        <p:nvSpPr>
          <p:cNvPr id="262" name="4:10"/>
          <p:cNvSpPr txBox="1"/>
          <p:nvPr/>
        </p:nvSpPr>
        <p:spPr>
          <a:xfrm>
            <a:off x="825495" y="6509573"/>
            <a:ext cx="1075464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263" y="1267126"/>
            <a:ext cx="5715001" cy="2291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0263" y="3558614"/>
            <a:ext cx="4559029" cy="3115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0258" y="3558614"/>
            <a:ext cx="1375005" cy="3115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8" y="131517"/>
            <a:ext cx="8926842" cy="6101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out the Course"/>
          <p:cNvSpPr txBox="1"/>
          <p:nvPr>
            <p:ph type="title" idx="4294967295"/>
          </p:nvPr>
        </p:nvSpPr>
        <p:spPr>
          <a:xfrm>
            <a:off x="126999" y="-1"/>
            <a:ext cx="8890001" cy="1981980"/>
          </a:xfrm>
          <a:prstGeom prst="rect">
            <a:avLst/>
          </a:prstGeom>
        </p:spPr>
        <p:txBody>
          <a:bodyPr lIns="45718" tIns="45718" rIns="45718" bIns="45718"/>
          <a:lstStyle>
            <a:lvl1pPr defTabSz="356615">
              <a:defRPr sz="6240"/>
            </a:lvl1pPr>
          </a:lstStyle>
          <a:p>
            <a:pPr/>
            <a:r>
              <a:t>Where We Think We Are with Coronavirus</a:t>
            </a:r>
          </a:p>
        </p:txBody>
      </p:sp>
      <p:sp>
        <p:nvSpPr>
          <p:cNvPr id="187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3730288"/>
            <a:ext cx="8890001" cy="2424484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algn="ctr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Brad DeLong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  <a:r>
              <a:t>2020-05-06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algn="ctr" defTabSz="217705">
              <a:spcBef>
                <a:spcPts val="120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0" indent="0" algn="ctr" defTabSz="217705">
              <a:spcBef>
                <a:spcPts val="120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5" y="154664"/>
            <a:ext cx="8890001" cy="3564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Integrating Public Health with Economics</a:t>
            </a:r>
          </a:p>
        </p:txBody>
      </p:sp>
      <p:sp>
        <p:nvSpPr>
          <p:cNvPr id="272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2460777" cy="3113407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87082">
              <a:spcBef>
                <a:spcPts val="400"/>
              </a:spcBef>
              <a:buSzTx/>
              <a:buNone/>
              <a:defRPr b="1" sz="1200">
                <a:latin typeface="+mj-lt"/>
                <a:ea typeface="+mj-ea"/>
                <a:cs typeface="+mj-cs"/>
                <a:sym typeface="Helvetica"/>
              </a:defRPr>
            </a:pPr>
            <a:r>
              <a:t>Best thing I have read: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https://www.jimstock.org</a:t>
            </a:r>
            <a:r>
              <a:t>&gt;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Jim Stock: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policy should be hinges on the coronavirus non-testing rate 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is a case-catching rate of no less than 1/7—half of what extrapolations from 1% suggest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Does that mean we are dealing with a 2% virus? </a:t>
            </a:r>
          </a:p>
        </p:txBody>
      </p:sp>
      <p:sp>
        <p:nvSpPr>
          <p:cNvPr id="273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263" y="4429311"/>
            <a:ext cx="2336107" cy="194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6039" y="1358740"/>
            <a:ext cx="3175001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1039" y="1358740"/>
            <a:ext cx="3254225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86039" y="4166829"/>
            <a:ext cx="3254225" cy="2523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61039" y="3931132"/>
            <a:ext cx="3254225" cy="2759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916" y="201956"/>
            <a:ext cx="7691959" cy="6409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290" y="220103"/>
            <a:ext cx="8322507" cy="6468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53" y="272454"/>
            <a:ext cx="8440043" cy="6400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290" y="196316"/>
            <a:ext cx="8390252" cy="650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241" y="161850"/>
            <a:ext cx="7746073" cy="6568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57365">
              <a:defRPr sz="696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Most Afflicted States</a:t>
            </a:r>
          </a:p>
        </p:txBody>
      </p:sp>
      <p:sp>
        <p:nvSpPr>
          <p:cNvPr id="291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987703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40% of all cases in NY-NJ-CT: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Other hot spots: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MA-RI (Biogen)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 (Mardi Gras)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DC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it looks like others will be coming up fast…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 of 2020-</a:t>
            </a:r>
          </a:p>
        </p:txBody>
      </p:sp>
      <p:sp>
        <p:nvSpPr>
          <p:cNvPr id="292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965" y="1267126"/>
            <a:ext cx="3902299" cy="545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890"/>
          <a:stretch>
            <a:fillRect/>
          </a:stretch>
        </p:blipFill>
        <p:spPr>
          <a:xfrm>
            <a:off x="191958" y="193927"/>
            <a:ext cx="8808710" cy="4566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472" r="0" b="29644"/>
          <a:stretch>
            <a:fillRect/>
          </a:stretch>
        </p:blipFill>
        <p:spPr>
          <a:xfrm>
            <a:off x="200973" y="991260"/>
            <a:ext cx="8794184" cy="416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495"/>
          <a:stretch>
            <a:fillRect/>
          </a:stretch>
        </p:blipFill>
        <p:spPr>
          <a:xfrm>
            <a:off x="200973" y="436825"/>
            <a:ext cx="8808711" cy="55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19455">
              <a:defRPr sz="3839"/>
            </a:lvl1pPr>
          </a:lstStyle>
          <a:p>
            <a:pPr/>
            <a:r>
              <a:t>Simple Extrapolations and Inferences </a:t>
            </a:r>
          </a:p>
        </p:txBody>
      </p:sp>
      <p:sp>
        <p:nvSpPr>
          <p:cNvPr id="190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8893474" cy="1668158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76341">
              <a:spcBef>
                <a:spcPts val="900"/>
              </a:spcBef>
              <a:buSzTx/>
              <a:buNone/>
              <a:defRPr b="1" sz="2430"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We May 6, 2020:</a:t>
            </a:r>
          </a:p>
          <a:p>
            <a:pPr marL="127215" indent="-127215" defTabSz="176341">
              <a:spcBef>
                <a:spcPts val="900"/>
              </a:spcBef>
              <a:defRPr sz="19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still do not know: no random panel</a:t>
            </a:r>
          </a:p>
          <a:p>
            <a:pPr marL="127215" indent="-127215" defTabSz="176341">
              <a:spcBef>
                <a:spcPts val="900"/>
              </a:spcBef>
              <a:defRPr sz="19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have my extrapolations: perhaps 9M cases?</a:t>
            </a:r>
          </a:p>
          <a:p>
            <a:pPr marL="127215" indent="-127215" defTabSz="176341">
              <a:spcBef>
                <a:spcPts val="900"/>
              </a:spcBef>
              <a:defRPr sz="19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Time to distinguish between Greater New York and the rest of the country?</a:t>
            </a:r>
          </a:p>
        </p:txBody>
      </p:sp>
      <p:sp>
        <p:nvSpPr>
          <p:cNvPr id="191" name="4:10"/>
          <p:cNvSpPr txBox="1"/>
          <p:nvPr/>
        </p:nvSpPr>
        <p:spPr>
          <a:xfrm>
            <a:off x="825495" y="6509573"/>
            <a:ext cx="1075464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50" y="2933214"/>
            <a:ext cx="6163925" cy="364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5687" y="2838438"/>
            <a:ext cx="2881596" cy="3834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0623" r="0" b="0"/>
          <a:stretch>
            <a:fillRect/>
          </a:stretch>
        </p:blipFill>
        <p:spPr>
          <a:xfrm>
            <a:off x="126519" y="1046882"/>
            <a:ext cx="8922944" cy="366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495"/>
          <a:stretch>
            <a:fillRect/>
          </a:stretch>
        </p:blipFill>
        <p:spPr>
          <a:xfrm>
            <a:off x="126519" y="485305"/>
            <a:ext cx="8923068" cy="561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014" y="250597"/>
            <a:ext cx="8074480" cy="6405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306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  <p:sp>
        <p:nvSpPr>
          <p:cNvPr id="307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310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69747">
              <a:spcBef>
                <a:spcPts val="700"/>
              </a:spcBef>
              <a:buSzTx/>
              <a:buNone/>
              <a:defRPr b="1" sz="176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  <p:sp>
        <p:nvSpPr>
          <p:cNvPr id="311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314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  <p:sp>
        <p:nvSpPr>
          <p:cNvPr id="315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69688">
              <a:defRPr sz="720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318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303268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32493">
              <a:spcBef>
                <a:spcPts val="1000"/>
              </a:spcBef>
              <a:buSzTx/>
              <a:buNone/>
              <a:defRPr b="1" sz="258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Death for Geezers!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Mortality for the Youngs very low…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flu for them—for you…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the olders: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asthmatic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overweight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pressure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sugar</a:t>
            </a:r>
          </a:p>
        </p:txBody>
      </p:sp>
      <p:sp>
        <p:nvSpPr>
          <p:cNvPr id="31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8530" y="1267126"/>
            <a:ext cx="4586734" cy="535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205382">
              <a:defRPr sz="400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323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8890001" cy="1373243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46010">
              <a:spcBef>
                <a:spcPts val="1000"/>
              </a:spcBef>
              <a:buSzTx/>
              <a:buNone/>
              <a:defRPr b="1" sz="27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Wuhan beat it quickly—we think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there were 200 cases per day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Seems to have been a good choice</a:t>
            </a:r>
          </a:p>
        </p:txBody>
      </p:sp>
      <p:sp>
        <p:nvSpPr>
          <p:cNvPr id="32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32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63" y="2640368"/>
            <a:ext cx="8890001" cy="361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94334">
              <a:defRPr sz="767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328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Directly cited here: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Max Roser &amp; Hannah Ritchie</a:t>
            </a:r>
            <a:r>
              <a:t>: </a:t>
            </a:r>
            <a:r>
              <a:rPr i="1"/>
              <a:t>Coronavirus Disease (COVID-19)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https://ourworldindata.org/coronavirus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Worldometer</a:t>
            </a:r>
            <a:r>
              <a:t>: </a:t>
            </a:r>
            <a:r>
              <a:rPr i="1"/>
              <a:t>Coronavirus Update (Live)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https://www.worldometers.info/coronavirus/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FT Coronavirus Tracker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https://www.ft.com/content/a26fbf7e-48f8-11ea-aeb3-955839e06441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Josh Marshall’s COVID Twitter List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https://twitter.com/i/lists/1233998285779632128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NEJM Group</a:t>
            </a:r>
            <a:r>
              <a:t>: </a:t>
            </a:r>
            <a:r>
              <a:rPr i="1"/>
              <a:t>Updates on the Covid-19 Pandemic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t>&gt;: 'From the New England Journal of Medicine, NEJM Journal Watch, NEJM Catalyst, and other trusted sources...</a:t>
            </a:r>
          </a:p>
        </p:txBody>
      </p:sp>
      <p:sp>
        <p:nvSpPr>
          <p:cNvPr id="32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425195">
              <a:defRPr sz="7440"/>
            </a:lvl1pPr>
          </a:lstStyle>
          <a:p>
            <a:pPr/>
            <a:r>
              <a:t>Catch Our Breath…</a:t>
            </a:r>
          </a:p>
        </p:txBody>
      </p:sp>
      <p:sp>
        <p:nvSpPr>
          <p:cNvPr id="332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1275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Continue the Discussion: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Files: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lvl="1" marL="416051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edit: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sp>
        <p:nvSpPr>
          <p:cNvPr id="333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334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52763" y="1267126"/>
            <a:ext cx="47625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337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50" y="574348"/>
            <a:ext cx="8953100" cy="529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2020-04-06 Coronavirus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42900">
              <a:lnSpc>
                <a:spcPts val="8700"/>
              </a:lnSpc>
              <a:defRPr sz="6000"/>
            </a:lvl1pPr>
          </a:lstStyle>
          <a:p>
            <a:pPr/>
            <a:r>
              <a:t>2020-04-06 Coronavirus</a:t>
            </a:r>
          </a:p>
        </p:txBody>
      </p:sp>
      <p:sp>
        <p:nvSpPr>
          <p:cNvPr id="341" name="Where we think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182880">
              <a:lnSpc>
                <a:spcPts val="2400"/>
              </a:lnSpc>
              <a:spcBef>
                <a:spcPts val="400"/>
              </a:spcBef>
              <a:buSzTx/>
              <a:buNone/>
              <a:defRPr b="1" sz="12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Mo Apr 6: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really do not  know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 random samples…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we extrapolate out the past week straight-line log: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will have 440,000 deaths in three weeks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it is unlikely to be that bad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0291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oronavirus II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Coronavirus II</a:t>
            </a:r>
          </a:p>
        </p:txBody>
      </p:sp>
      <p:sp>
        <p:nvSpPr>
          <p:cNvPr id="349" name="We do not really know where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14884">
              <a:lnSpc>
                <a:spcPts val="2800"/>
              </a:lnSpc>
              <a:spcBef>
                <a:spcPts val="500"/>
              </a:spcBef>
              <a:buSzTx/>
              <a:buNone/>
              <a:defRPr b="1" sz="141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We do not really know where we are, as of Mo Apr 6: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90930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54" y="228600"/>
            <a:ext cx="8670715" cy="412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254" y="253229"/>
            <a:ext cx="4911224" cy="633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720" y="253229"/>
            <a:ext cx="4492280" cy="6334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565" y="253229"/>
            <a:ext cx="1475794" cy="648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7358" y="253229"/>
            <a:ext cx="2292062" cy="6482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inancial Times Graphs Blown Up…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Financial Times Graphs Blown Up…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0" y="3679989"/>
            <a:ext cx="4419843" cy="3064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645" y="3905731"/>
            <a:ext cx="4150855" cy="2838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4372" y="1587500"/>
            <a:ext cx="4150856" cy="3152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83" y="196691"/>
            <a:ext cx="8796755" cy="6015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10" y="212534"/>
            <a:ext cx="8817775" cy="6112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431" y="215900"/>
            <a:ext cx="8584070" cy="6520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James Stock (2020)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93192">
              <a:lnSpc>
                <a:spcPts val="9900"/>
              </a:lnSpc>
              <a:defRPr sz="6880">
                <a:solidFill>
                  <a:srgbClr val="000080"/>
                </a:solidFill>
              </a:defRPr>
            </a:lvl1pPr>
          </a:lstStyle>
          <a:p>
            <a:pPr/>
            <a:r>
              <a:t>James Stock (2020)</a:t>
            </a:r>
          </a:p>
        </p:txBody>
      </p:sp>
      <p:sp>
        <p:nvSpPr>
          <p:cNvPr id="376" name="Standard SIR model:&lt;https://drive.google.com/file/d/12MV466ZZy5xHir4xdPhoTrL1oO8CbZU-/view&gt;:…"/>
          <p:cNvSpPr txBox="1"/>
          <p:nvPr>
            <p:ph type="body" sz="half" idx="4294967295"/>
          </p:nvPr>
        </p:nvSpPr>
        <p:spPr>
          <a:xfrm>
            <a:off x="444500" y="1467516"/>
            <a:ext cx="5161740" cy="2521821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42315">
              <a:lnSpc>
                <a:spcPts val="3100"/>
              </a:lnSpc>
              <a:spcBef>
                <a:spcPts val="600"/>
              </a:spcBef>
              <a:buSzTx/>
              <a:buNone/>
              <a:defRPr b="1" sz="15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Standard SIR model:&lt;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</a:t>
            </a:r>
            <a:r>
              <a:t>usceptible, </a:t>
            </a:r>
            <a:r>
              <a:rPr b="1"/>
              <a:t>I</a:t>
            </a:r>
            <a:r>
              <a:t>nfected, </a:t>
            </a:r>
            <a:r>
              <a:rPr b="1"/>
              <a:t>R</a:t>
            </a:r>
            <a:r>
              <a:t>ecovered (&amp; immune), transmission rate β, recovery rate γ, reproduction number R</a:t>
            </a:r>
            <a:r>
              <a:rPr baseline="-5999"/>
              <a:t>0, </a:t>
            </a:r>
            <a:r>
              <a:t>asymptomatic hence non-tested rate π</a:t>
            </a:r>
            <a:r>
              <a:rPr baseline="-5999"/>
              <a:t>0</a:t>
            </a:r>
            <a:r>
              <a:t>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Calibration: half-life of infection one week: γ = 0.5, s</a:t>
            </a:r>
            <a:r>
              <a:rPr baseline="-5999"/>
              <a:t>0</a:t>
            </a:r>
            <a:r>
              <a:t> = 0.02, 50 cases on Jan 24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March 21, 2020, the positive test rate in the United States is approximately 10%…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19" y="4086039"/>
            <a:ext cx="1892301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5229" y="1467516"/>
            <a:ext cx="2794271" cy="211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6045" y="3579315"/>
            <a:ext cx="3149185" cy="2473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5229" y="3579315"/>
            <a:ext cx="2794271" cy="231226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&lt;https://drive.google.com/file/d/12MV466ZZy5xHir4xdPhoTrL1oO8CbZU-/view&gt;"/>
          <p:cNvSpPr txBox="1"/>
          <p:nvPr/>
        </p:nvSpPr>
        <p:spPr>
          <a:xfrm>
            <a:off x="331119" y="6053182"/>
            <a:ext cx="6186521" cy="22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01752">
              <a:spcBef>
                <a:spcPts val="700"/>
              </a:spcBef>
              <a:defRPr sz="105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88951">
              <a:defRPr sz="368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The United States Is Alone in Doing No More than Flattening the Death Line</a:t>
            </a:r>
          </a:p>
        </p:txBody>
      </p:sp>
      <p:sp>
        <p:nvSpPr>
          <p:cNvPr id="198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2460777" cy="5196009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69809">
              <a:spcBef>
                <a:spcPts val="900"/>
              </a:spcBef>
              <a:buSzTx/>
              <a:buNone/>
              <a:defRPr b="1" sz="2340">
                <a:latin typeface="+mj-lt"/>
                <a:ea typeface="+mj-ea"/>
                <a:cs typeface="+mj-cs"/>
                <a:sym typeface="Helvetica"/>
              </a:defRPr>
            </a:pPr>
            <a:r>
              <a:t>And that is including New York:</a:t>
            </a:r>
          </a:p>
          <a:p>
            <a:pPr marL="122503" indent="-122503" defTabSz="169809">
              <a:spcBef>
                <a:spcPts val="900"/>
              </a:spcBef>
              <a:defRPr sz="18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odds are that the U.S. daily death curve is about to start heading northeast again</a:t>
            </a:r>
          </a:p>
          <a:p>
            <a:pPr marL="122503" indent="-122503" defTabSz="169809">
              <a:spcBef>
                <a:spcPts val="900"/>
              </a:spcBef>
              <a:defRPr sz="18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far and how fast will it move?</a:t>
            </a:r>
          </a:p>
          <a:p>
            <a:pPr marL="122503" indent="-122503" defTabSz="169809">
              <a:spcBef>
                <a:spcPts val="900"/>
              </a:spcBef>
              <a:defRPr sz="18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Cases x 150 during March</a:t>
            </a:r>
          </a:p>
          <a:p>
            <a:pPr marL="122503" indent="-122503" defTabSz="169809">
              <a:spcBef>
                <a:spcPts val="900"/>
              </a:spcBef>
              <a:defRPr sz="18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Cases x 3 during April</a:t>
            </a:r>
          </a:p>
          <a:p>
            <a:pPr marL="122503" indent="-122503" defTabSz="169809">
              <a:spcBef>
                <a:spcPts val="900"/>
              </a:spcBef>
              <a:defRPr sz="18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Am I wrong to expect a doubling outside New York in May?</a:t>
            </a:r>
          </a:p>
        </p:txBody>
      </p:sp>
      <p:sp>
        <p:nvSpPr>
          <p:cNvPr id="19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00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0197" y="1314817"/>
            <a:ext cx="6378932" cy="519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59" y="359538"/>
            <a:ext cx="8115017" cy="6133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749" y="359754"/>
            <a:ext cx="8130191" cy="6386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53" y="375477"/>
            <a:ext cx="7504568" cy="6210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270" y="456457"/>
            <a:ext cx="7576169" cy="6254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Bringing the Economy Back Up from Anæsthesia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392" name="Major issue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Keeping the Economy from Crashing During the Lockdown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46888">
              <a:lnSpc>
                <a:spcPts val="6200"/>
              </a:lnSpc>
              <a:defRPr sz="432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395" name="Nick Rowe: We have a 50% output cut in 100% of the sector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2700"/>
              </a:lnSpc>
              <a:spcBef>
                <a:spcPts val="700"/>
              </a:spcBef>
              <a:buSzTx/>
              <a:buNone/>
              <a:defRPr sz="100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Keeping the Economy from Crashing During the Lockdown II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33172">
              <a:lnSpc>
                <a:spcPts val="5900"/>
              </a:lnSpc>
              <a:defRPr sz="408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398" name="Nick Rowe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61188">
              <a:lnSpc>
                <a:spcPts val="4100"/>
              </a:lnSpc>
              <a:spcBef>
                <a:spcPts val="900"/>
              </a:spcBef>
              <a:buSzTx/>
              <a:buNone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401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3841797" cy="5062438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70341">
              <a:spcBef>
                <a:spcPts val="6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Death for Geezers!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Mortality for the Youngs very low…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flu for them—for you…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asthmatic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overweight</a:t>
            </a:r>
          </a:p>
        </p:txBody>
      </p:sp>
      <p:pic>
        <p:nvPicPr>
          <p:cNvPr id="402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9459" y="1267124"/>
            <a:ext cx="4791405" cy="5478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7179">
              <a:defRPr sz="3900">
                <a:solidFill>
                  <a:srgbClr val="000080"/>
                </a:solidFill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405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0"/>
            <a:ext cx="8572501" cy="1130253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03682">
              <a:spcBef>
                <a:spcPts val="400"/>
              </a:spcBef>
              <a:buSzTx/>
              <a:buNone/>
              <a:defRPr b="1" sz="165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China beat it quickly &amp; relatively easily!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think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200 cases per day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seems to have been a good decision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811" y="2397372"/>
            <a:ext cx="7320740" cy="426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The Goal</a:t>
            </a:r>
          </a:p>
        </p:txBody>
      </p:sp>
      <p:sp>
        <p:nvSpPr>
          <p:cNvPr id="409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8572501" cy="1770291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107543">
              <a:spcBef>
                <a:spcPts val="500"/>
              </a:spcBef>
              <a:buSzTx/>
              <a:buNone/>
              <a:defRPr b="1" sz="132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When Is It Appropriate to Move on This?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Immediate social distancing…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Self-isolate if you have a cough and a fever…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Hope that warmer temperatures will do to this what they did to SARS…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Otherwise, when do you want to start spreading out transmission. It seems that early is as good as later, so do it early…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have no good intuition on why you want to move early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your moving early will be wasted if you get reinfected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the sparks you throw off making others’ lives more difficult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860" y="3037408"/>
            <a:ext cx="5244481" cy="3630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205382">
              <a:defRPr sz="400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203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8890001" cy="1373243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46010">
              <a:spcBef>
                <a:spcPts val="1000"/>
              </a:spcBef>
              <a:buSzTx/>
              <a:buNone/>
              <a:defRPr b="1" sz="27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Wuhan beat it quickly—we think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there were 200 cases per day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Seems to have been a good choice</a:t>
            </a:r>
          </a:p>
        </p:txBody>
      </p:sp>
      <p:sp>
        <p:nvSpPr>
          <p:cNvPr id="20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0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63" y="2640368"/>
            <a:ext cx="8890001" cy="361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ferences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13" name="Financial Times (2020): Coronavirus Tracked: The Latest Figures as the Pandemic Spreads &lt;https://www.ft.com/coronavirus-latest&gt;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416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2" y="1267120"/>
            <a:ext cx="8572502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15976">
              <a:spcBef>
                <a:spcPts val="900"/>
              </a:spcBef>
              <a:buSzTx/>
              <a:buNone/>
              <a:defRPr b="1" sz="24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Max Roser &amp; Hannah Ritchie</a:t>
            </a:r>
            <a:r>
              <a:rPr b="0"/>
              <a:t>: </a:t>
            </a:r>
            <a:r>
              <a:rPr b="0" i="1"/>
              <a:t>Coronavirus Disease (COVID-19)</a:t>
            </a:r>
            <a:r>
              <a:rPr b="0"/>
              <a:t> 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https://ourworldindata.org/coronavirus</a:t>
            </a:r>
            <a:r>
              <a:rPr b="0"/>
              <a:t>&gt;…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Worldometer</a:t>
            </a:r>
            <a:r>
              <a:rPr b="0"/>
              <a:t>: </a:t>
            </a:r>
            <a:r>
              <a:rPr b="0" i="1"/>
              <a:t>Coronavirus Update (Live) </a:t>
            </a:r>
            <a:r>
              <a:rPr b="0"/>
              <a:t>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https://www.worldometers.info/coronavirus/</a:t>
            </a:r>
            <a:r>
              <a:rPr b="0"/>
              <a:t>&gt;: ‘125,599 Cases and 4,605 Deaths from COVID-19 Virus Outbreak…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FT Coronavirus Tracker</a:t>
            </a:r>
            <a:r>
              <a:rPr i="0"/>
              <a:t>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https://www.ft.com/content/a26fbf7e-48f8-11ea-aeb3-955839e06441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Josh Marshall’s COVID Twitter List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https://twitter.com/i/lists/1233998285779632128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NEJM Group: Updates on the Covid-19 Pandemic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rPr i="0"/>
              <a:t>&gt;: 'From the New England Journal of Medicine, NEJM Journal Watch, NEJM Catalyst, and other trusted sources...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atch Our Breath…"/>
          <p:cNvSpPr txBox="1"/>
          <p:nvPr>
            <p:ph type="title"/>
          </p:nvPr>
        </p:nvSpPr>
        <p:spPr>
          <a:xfrm>
            <a:off x="276457" y="-1"/>
            <a:ext cx="8572501" cy="1270001"/>
          </a:xfrm>
          <a:prstGeom prst="rect">
            <a:avLst/>
          </a:prstGeom>
        </p:spPr>
        <p:txBody>
          <a:bodyPr/>
          <a:lstStyle>
            <a:lvl1pPr defTabSz="369689">
              <a:lnSpc>
                <a:spcPts val="10400"/>
              </a:lnSpc>
              <a:defRPr sz="7200"/>
            </a:lvl1pPr>
          </a:lstStyle>
          <a:p>
            <a:pPr/>
            <a:r>
              <a:t>Catch Our Breath…</a:t>
            </a:r>
          </a:p>
        </p:txBody>
      </p:sp>
      <p:sp>
        <p:nvSpPr>
          <p:cNvPr id="419" name="Ask a couple of questions?…"/>
          <p:cNvSpPr txBox="1"/>
          <p:nvPr>
            <p:ph type="body" sz="half" idx="1"/>
          </p:nvPr>
        </p:nvSpPr>
        <p:spPr>
          <a:xfrm>
            <a:off x="276457" y="1270000"/>
            <a:ext cx="3810001" cy="4762500"/>
          </a:xfrm>
          <a:prstGeom prst="rect">
            <a:avLst/>
          </a:prstGeom>
        </p:spPr>
        <p:txBody>
          <a:bodyPr anchor="t"/>
          <a:lstStyle/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Edit This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pic>
        <p:nvPicPr>
          <p:cNvPr id="420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86457" y="1270000"/>
            <a:ext cx="4762501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ectangle"/>
          <p:cNvSpPr txBox="1"/>
          <p:nvPr/>
        </p:nvSpPr>
        <p:spPr>
          <a:xfrm>
            <a:off x="276457" y="6032500"/>
            <a:ext cx="8572501" cy="635000"/>
          </a:xfrm>
          <a:prstGeom prst="rect">
            <a:avLst/>
          </a:prstGeom>
          <a:ln w="12700">
            <a:miter lim="400000"/>
          </a:ln>
        </p:spPr>
        <p:txBody>
          <a:bodyPr lIns="35718" tIns="35718" rIns="35718" bIns="35718" anchor="b">
            <a:normAutofit fontScale="100000" lnSpcReduction="0"/>
          </a:bodyPr>
          <a:lstStyle/>
          <a:p>
            <a:pPr algn="ctr"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5750">
              <a:defRPr sz="576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Coronavirus! (March 16)</a:t>
            </a:r>
          </a:p>
        </p:txBody>
      </p:sp>
      <p:sp>
        <p:nvSpPr>
          <p:cNvPr id="424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3" y="1267120"/>
            <a:ext cx="8572501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trike="sngStrike"/>
              <a:t>With 31 deaths in the U.S. as of March 11, a 1% death rate, and up to 4 weeks between infection and death, that means that as of Feb 12 there were 3100 coronavirus cases in the United States</a:t>
            </a:r>
            <a:r>
              <a:t>. 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With 87 deaths in the U.S. as of Mar 16, a 1% death rate, and up to 4 weeks between infection and death, that means that as of Feb 17 there were 8700 coronavirus cases in the United States</a:t>
            </a:r>
            <a:endParaRPr strike="sngStrike"/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If it is doubling every seven days, then now about 150,000 people have and in the next week about 150,000 more people in the U.S. will catch coronavirus—which means 1/2200, currently 3500 of the 7.6 million inhabitants of San Francisco Bay. Touch a hard surface that any of those 3500 has touched in the last 48 hours, and the virus has a chance to jump to you…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These numbers could be five times too big. These numbers are probably not five times too small unless the thing is a lot less deadly, and there are a lot of asymptomatic cases…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79317" indent="-179317" defTabSz="340704">
              <a:spcBef>
                <a:spcPts val="800"/>
              </a:spcBef>
              <a:buSzPct val="100000"/>
              <a:defRPr sz="17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wrong with this analysis?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bout the Course"/>
          <p:cNvSpPr txBox="1"/>
          <p:nvPr>
            <p:ph type="title" idx="4294967295"/>
          </p:nvPr>
        </p:nvSpPr>
        <p:spPr>
          <a:xfrm>
            <a:off x="277663" y="139697"/>
            <a:ext cx="8572502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427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21: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2445" y="1267121"/>
            <a:ext cx="3690465" cy="464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63" y="4017610"/>
            <a:ext cx="4467385" cy="266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432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10: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62" y="3563384"/>
            <a:ext cx="5024784" cy="3080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025" y="1119015"/>
            <a:ext cx="3285195" cy="5673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437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438911">
              <a:defRPr sz="7679"/>
            </a:lvl1pPr>
          </a:lstStyle>
          <a:p>
            <a:pPr/>
            <a:r>
              <a:t>Epidemic Models</a:t>
            </a:r>
          </a:p>
        </p:txBody>
      </p:sp>
      <p:sp>
        <p:nvSpPr>
          <p:cNvPr id="441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5632599" cy="488764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A requested special topic: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Written and presented by Cosma Shalizi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Of Carnegie-Mellon University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36-462/662, Spring 2020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16 April 2020 (Lecture 25)</a:t>
            </a:r>
          </a:p>
        </p:txBody>
      </p:sp>
      <p:sp>
        <p:nvSpPr>
          <p:cNvPr id="442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6026" y="1280622"/>
            <a:ext cx="3396356" cy="521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517" y="238936"/>
            <a:ext cx="4152744" cy="2474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8296" y="134234"/>
            <a:ext cx="4436967" cy="290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517" y="3366729"/>
            <a:ext cx="4319780" cy="2489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8296" y="3340524"/>
            <a:ext cx="4436967" cy="3077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600" y="216152"/>
            <a:ext cx="3971835" cy="3268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09062" y="216152"/>
            <a:ext cx="3665919" cy="3043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7478" y="3484376"/>
            <a:ext cx="3676190" cy="3025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9062" y="3441428"/>
            <a:ext cx="3722607" cy="2886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94334">
              <a:defRPr sz="767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Death for Geezers!</a:t>
            </a:r>
          </a:p>
        </p:txBody>
      </p:sp>
      <p:sp>
        <p:nvSpPr>
          <p:cNvPr id="208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303268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10865">
              <a:spcBef>
                <a:spcPts val="900"/>
              </a:spcBef>
              <a:buSzTx/>
              <a:buNone/>
              <a:defRPr b="1" sz="234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Mortality for the Youngs low…</a:t>
            </a:r>
          </a:p>
          <a:p>
            <a:pPr marL="11098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 can be a (very bad) flu for them—for you students…</a:t>
            </a:r>
          </a:p>
          <a:p>
            <a:pPr marL="11098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Morbidity…</a:t>
            </a:r>
          </a:p>
          <a:p>
            <a:pPr marL="11098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olders: 3% in your 50s, 9% in your 60s</a:t>
            </a:r>
          </a:p>
          <a:p>
            <a:pPr lvl="1" marL="45769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 doubling—or is it 5%?—mortality for the asthmatic</a:t>
            </a:r>
          </a:p>
          <a:p>
            <a:pPr lvl="1" marL="45769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 doubling—or is it 5%?—mortality for the overweight</a:t>
            </a:r>
          </a:p>
          <a:p>
            <a:pPr lvl="1" marL="45769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pressure</a:t>
            </a:r>
          </a:p>
          <a:p>
            <a:pPr lvl="1" marL="457692" indent="-110982" defTabSz="210865">
              <a:spcBef>
                <a:spcPts val="900"/>
              </a:spcBef>
              <a:buSzPct val="100000"/>
              <a:defRPr sz="18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sugar</a:t>
            </a:r>
          </a:p>
        </p:txBody>
      </p:sp>
      <p:sp>
        <p:nvSpPr>
          <p:cNvPr id="20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8530" y="1267126"/>
            <a:ext cx="4586734" cy="535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649" y="233995"/>
            <a:ext cx="3951912" cy="329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1782" y="233995"/>
            <a:ext cx="4643481" cy="214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1782" y="2644438"/>
            <a:ext cx="4267909" cy="359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2492" y="3529838"/>
            <a:ext cx="3496956" cy="2979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751" y="161789"/>
            <a:ext cx="4261577" cy="3153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9194" y="161789"/>
            <a:ext cx="4426069" cy="258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751" y="3574041"/>
            <a:ext cx="4426069" cy="2676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92163" y="3574041"/>
            <a:ext cx="4523100" cy="2417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999" y="183280"/>
            <a:ext cx="3796161" cy="3108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2065" y="183280"/>
            <a:ext cx="4583198" cy="3108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999" y="3525713"/>
            <a:ext cx="3222006" cy="275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47755" y="3525713"/>
            <a:ext cx="2746796" cy="275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35300" y="3525713"/>
            <a:ext cx="2579964" cy="2335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77" y="183638"/>
            <a:ext cx="4233542" cy="3289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721" y="3564547"/>
            <a:ext cx="4061398" cy="1965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8550" y="183638"/>
            <a:ext cx="4316713" cy="207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35" y="2260298"/>
            <a:ext cx="4303228" cy="196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091" y="150679"/>
            <a:ext cx="3992128" cy="298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4185" y="150679"/>
            <a:ext cx="3992128" cy="3276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091" y="3598116"/>
            <a:ext cx="4393199" cy="281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82289" y="3911005"/>
            <a:ext cx="4432974" cy="1908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96" y="181541"/>
            <a:ext cx="4559006" cy="4108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8701" y="181541"/>
            <a:ext cx="4375299" cy="262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8701" y="2989527"/>
            <a:ext cx="4148891" cy="3257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29" y="249903"/>
            <a:ext cx="2910155" cy="1177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229" y="1529498"/>
            <a:ext cx="2910155" cy="27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35142" y="249903"/>
            <a:ext cx="2774446" cy="210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80851" y="249903"/>
            <a:ext cx="3034413" cy="215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80851" y="2409530"/>
            <a:ext cx="3034413" cy="2972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7229" y="4509934"/>
            <a:ext cx="2910155" cy="149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87383" y="2542323"/>
            <a:ext cx="2793469" cy="2775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799" y="186654"/>
            <a:ext cx="3848000" cy="502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0196" y="95039"/>
            <a:ext cx="4645067" cy="4256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549" y="275283"/>
            <a:ext cx="7950201" cy="547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4:10"/>
          <p:cNvSpPr txBox="1"/>
          <p:nvPr/>
        </p:nvSpPr>
        <p:spPr>
          <a:xfrm>
            <a:off x="825495" y="6509573"/>
            <a:ext cx="8189769" cy="23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audio time :: From Cosma Shalizi of Carnegie-Mellon: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http://www.stat.cmu.edu/~cshalizi/dm/20/lectures/special/epidemics.html#(1)</a:t>
            </a:r>
            <a:r>
              <a:t>&gt;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61" y="181235"/>
            <a:ext cx="4225659" cy="382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2519" y="416707"/>
            <a:ext cx="4592744" cy="4423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291643">
              <a:defRPr sz="568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Separating New York City</a:t>
            </a:r>
          </a:p>
        </p:txBody>
      </p:sp>
      <p:sp>
        <p:nvSpPr>
          <p:cNvPr id="213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2460777" cy="520920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74164">
              <a:spcBef>
                <a:spcPts val="900"/>
              </a:spcBef>
              <a:buSzTx/>
              <a:buNone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New York City is well past its first epidemic peak:</a:t>
            </a:r>
          </a:p>
          <a:p>
            <a:pPr marL="125644" indent="-125644" defTabSz="174164">
              <a:spcBef>
                <a:spcPts val="900"/>
              </a:spcBef>
              <a:defRPr sz="19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rest of the country is not</a:t>
            </a:r>
          </a:p>
          <a:p>
            <a:pPr marL="125644" indent="-125644" defTabSz="174164">
              <a:spcBef>
                <a:spcPts val="900"/>
              </a:spcBef>
              <a:defRPr sz="19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Perhaps 20% of the population of New York City has been brushed by the virus</a:t>
            </a:r>
          </a:p>
          <a:p>
            <a:pPr marL="125644" indent="-125644" defTabSz="174164">
              <a:spcBef>
                <a:spcPts val="900"/>
              </a:spcBef>
              <a:defRPr sz="19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Perhaps 2.5% of the country has been brushed by the virus</a:t>
            </a:r>
          </a:p>
          <a:p>
            <a:pPr marL="125644" indent="-125644" defTabSz="174164">
              <a:spcBef>
                <a:spcPts val="900"/>
              </a:spcBef>
              <a:defRPr sz="19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“Reopening” elsewhere will produce a lot of bad stuff</a:t>
            </a:r>
          </a:p>
        </p:txBody>
      </p:sp>
      <p:sp>
        <p:nvSpPr>
          <p:cNvPr id="21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15" name="Image" descr="Image"/>
          <p:cNvPicPr>
            <a:picLocks noChangeAspect="0"/>
          </p:cNvPicPr>
          <p:nvPr/>
        </p:nvPicPr>
        <p:blipFill>
          <a:blip r:embed="rId2">
            <a:extLst/>
          </a:blip>
          <a:srcRect l="0" t="7302" r="0" b="0"/>
          <a:stretch>
            <a:fillRect/>
          </a:stretch>
        </p:blipFill>
        <p:spPr>
          <a:xfrm>
            <a:off x="2715170" y="1310616"/>
            <a:ext cx="3084464" cy="5403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8814" y="1462447"/>
            <a:ext cx="3071078" cy="5100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2020-04-06 Coronavirus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42900">
              <a:lnSpc>
                <a:spcPts val="8700"/>
              </a:lnSpc>
              <a:defRPr sz="6000"/>
            </a:lvl1pPr>
          </a:lstStyle>
          <a:p>
            <a:pPr/>
            <a:r>
              <a:t>2020-04-06 Coronavirus</a:t>
            </a:r>
          </a:p>
        </p:txBody>
      </p:sp>
      <p:sp>
        <p:nvSpPr>
          <p:cNvPr id="514" name="Where we think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182880">
              <a:lnSpc>
                <a:spcPts val="2400"/>
              </a:lnSpc>
              <a:spcBef>
                <a:spcPts val="400"/>
              </a:spcBef>
              <a:buSzTx/>
              <a:buNone/>
              <a:defRPr b="1" sz="12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Mo Apr 6: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really do not  know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 random samples…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we extrapolate out the past week straight-line log: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will have 440,000 deaths in three weeks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it is unlikely to be that bad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0291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ronavirus II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Coronavirus II</a:t>
            </a:r>
          </a:p>
        </p:txBody>
      </p:sp>
      <p:sp>
        <p:nvSpPr>
          <p:cNvPr id="522" name="We do not really know where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14884">
              <a:lnSpc>
                <a:spcPts val="2800"/>
              </a:lnSpc>
              <a:spcBef>
                <a:spcPts val="500"/>
              </a:spcBef>
              <a:buSzTx/>
              <a:buNone/>
              <a:defRPr b="1" sz="141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We do not really know where we are, as of Mo Apr 6: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90930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54" y="228600"/>
            <a:ext cx="8670715" cy="412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254" y="253229"/>
            <a:ext cx="4911224" cy="633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720" y="253229"/>
            <a:ext cx="4492280" cy="6334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565" y="253229"/>
            <a:ext cx="1475794" cy="648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7358" y="253229"/>
            <a:ext cx="2292062" cy="6482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Financial Times Graphs Blown Up…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Financial Times Graphs Blown Up…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0" y="3679989"/>
            <a:ext cx="4419843" cy="3064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645" y="3905731"/>
            <a:ext cx="4150855" cy="2838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4372" y="1587500"/>
            <a:ext cx="4150856" cy="3152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83" y="196691"/>
            <a:ext cx="8796755" cy="6015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10" y="212534"/>
            <a:ext cx="8817775" cy="6112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431" y="215900"/>
            <a:ext cx="8584070" cy="6520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James Stock (2020)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93192">
              <a:lnSpc>
                <a:spcPts val="9900"/>
              </a:lnSpc>
              <a:defRPr sz="6880">
                <a:solidFill>
                  <a:srgbClr val="000080"/>
                </a:solidFill>
              </a:defRPr>
            </a:lvl1pPr>
          </a:lstStyle>
          <a:p>
            <a:pPr/>
            <a:r>
              <a:t>James Stock (2020)</a:t>
            </a:r>
          </a:p>
        </p:txBody>
      </p:sp>
      <p:sp>
        <p:nvSpPr>
          <p:cNvPr id="549" name="Standard SIR model:&lt;https://drive.google.com/file/d/12MV466ZZy5xHir4xdPhoTrL1oO8CbZU-/view&gt;:…"/>
          <p:cNvSpPr txBox="1"/>
          <p:nvPr>
            <p:ph type="body" sz="half" idx="4294967295"/>
          </p:nvPr>
        </p:nvSpPr>
        <p:spPr>
          <a:xfrm>
            <a:off x="444500" y="1467516"/>
            <a:ext cx="5161740" cy="2521821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42315">
              <a:lnSpc>
                <a:spcPts val="3100"/>
              </a:lnSpc>
              <a:spcBef>
                <a:spcPts val="600"/>
              </a:spcBef>
              <a:buSzTx/>
              <a:buNone/>
              <a:defRPr b="1" sz="15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Standard SIR model:&lt;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</a:t>
            </a:r>
            <a:r>
              <a:t>usceptible, </a:t>
            </a:r>
            <a:r>
              <a:rPr b="1"/>
              <a:t>I</a:t>
            </a:r>
            <a:r>
              <a:t>nfected, </a:t>
            </a:r>
            <a:r>
              <a:rPr b="1"/>
              <a:t>R</a:t>
            </a:r>
            <a:r>
              <a:t>ecovered (&amp; immune), transmission rate β, recovery rate γ, reproduction number R</a:t>
            </a:r>
            <a:r>
              <a:rPr baseline="-5999"/>
              <a:t>0, </a:t>
            </a:r>
            <a:r>
              <a:t>asymptomatic hence non-tested rate π</a:t>
            </a:r>
            <a:r>
              <a:rPr baseline="-5999"/>
              <a:t>0</a:t>
            </a:r>
            <a:r>
              <a:t>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Calibration: half-life of infection one week: γ = 0.5, s</a:t>
            </a:r>
            <a:r>
              <a:rPr baseline="-5999"/>
              <a:t>0</a:t>
            </a:r>
            <a:r>
              <a:t> = 0.02, 50 cases on Jan 24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March 21, 2020, the positive test rate in the United States is approximately 10%…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19" y="4086039"/>
            <a:ext cx="1892301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5229" y="1467516"/>
            <a:ext cx="2794271" cy="211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6045" y="3579315"/>
            <a:ext cx="3149185" cy="2473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5229" y="3579315"/>
            <a:ext cx="2794271" cy="231226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&lt;https://drive.google.com/file/d/12MV466ZZy5xHir4xdPhoTrL1oO8CbZU-/view&gt;"/>
          <p:cNvSpPr txBox="1"/>
          <p:nvPr/>
        </p:nvSpPr>
        <p:spPr>
          <a:xfrm>
            <a:off x="331119" y="6053182"/>
            <a:ext cx="6186521" cy="22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01752">
              <a:spcBef>
                <a:spcPts val="700"/>
              </a:spcBef>
              <a:defRPr sz="105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Integrating Public Health with Economics</a:t>
            </a:r>
          </a:p>
        </p:txBody>
      </p:sp>
      <p:sp>
        <p:nvSpPr>
          <p:cNvPr id="219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2460777" cy="3113407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87082">
              <a:spcBef>
                <a:spcPts val="400"/>
              </a:spcBef>
              <a:buSzTx/>
              <a:buNone/>
              <a:defRPr b="1" sz="1200">
                <a:latin typeface="+mj-lt"/>
                <a:ea typeface="+mj-ea"/>
                <a:cs typeface="+mj-cs"/>
                <a:sym typeface="Helvetica"/>
              </a:defRPr>
            </a:pPr>
            <a:r>
              <a:t>Best thing I have read, still: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https://www.jimstock.org</a:t>
            </a:r>
            <a:r>
              <a:t>&gt;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Jim Stock: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policy should be hinges on the coronavirus non-testing rate 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is a case-catching rate of no less than 1/7—half of what extrapolations from 1% suggest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Does that mean we are dealing with a 2% virus? </a:t>
            </a:r>
          </a:p>
        </p:txBody>
      </p:sp>
      <p:sp>
        <p:nvSpPr>
          <p:cNvPr id="220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263" y="4429311"/>
            <a:ext cx="2336107" cy="194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6039" y="1358740"/>
            <a:ext cx="3175001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1039" y="1358740"/>
            <a:ext cx="3254225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86039" y="4166829"/>
            <a:ext cx="3254225" cy="2523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61039" y="3931132"/>
            <a:ext cx="3254225" cy="2759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59" y="359538"/>
            <a:ext cx="8115017" cy="6133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749" y="359754"/>
            <a:ext cx="8130191" cy="6386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53" y="375477"/>
            <a:ext cx="7504568" cy="6210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270" y="456457"/>
            <a:ext cx="7576169" cy="6254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Bringing the Economy Back Up from Anæsthesia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565" name="Major issue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Keeping the Economy from Crashing During the Lockdown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46888">
              <a:lnSpc>
                <a:spcPts val="6200"/>
              </a:lnSpc>
              <a:defRPr sz="432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568" name="Nick Rowe: We have a 50% output cut in 100% of the sector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2700"/>
              </a:lnSpc>
              <a:spcBef>
                <a:spcPts val="700"/>
              </a:spcBef>
              <a:buSzTx/>
              <a:buNone/>
              <a:defRPr sz="100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Keeping the Economy from Crashing During the Lockdown II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33172">
              <a:lnSpc>
                <a:spcPts val="5900"/>
              </a:lnSpc>
              <a:defRPr sz="408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571" name="Nick Rowe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61188">
              <a:lnSpc>
                <a:spcPts val="4100"/>
              </a:lnSpc>
              <a:spcBef>
                <a:spcPts val="900"/>
              </a:spcBef>
              <a:buSzTx/>
              <a:buNone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574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3841797" cy="5062438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70341">
              <a:spcBef>
                <a:spcPts val="6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Death for Geezers!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Mortality for the Youngs very low…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flu for them—for you…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asthmatic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overweight</a:t>
            </a:r>
          </a:p>
        </p:txBody>
      </p:sp>
      <p:pic>
        <p:nvPicPr>
          <p:cNvPr id="57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9459" y="1267124"/>
            <a:ext cx="4791405" cy="5478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7179">
              <a:defRPr sz="3900">
                <a:solidFill>
                  <a:srgbClr val="000080"/>
                </a:solidFill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578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0"/>
            <a:ext cx="8572501" cy="1130253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03682">
              <a:spcBef>
                <a:spcPts val="400"/>
              </a:spcBef>
              <a:buSzTx/>
              <a:buNone/>
              <a:defRPr b="1" sz="165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China beat it quickly &amp; relatively easily!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think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200 cases per day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seems to have been a good decision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811" y="2397372"/>
            <a:ext cx="7320740" cy="426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The Goal</a:t>
            </a:r>
          </a:p>
        </p:txBody>
      </p:sp>
      <p:sp>
        <p:nvSpPr>
          <p:cNvPr id="582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8572501" cy="1770291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107543">
              <a:spcBef>
                <a:spcPts val="500"/>
              </a:spcBef>
              <a:buSzTx/>
              <a:buNone/>
              <a:defRPr b="1" sz="132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When Is It Appropriate to Move on This?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Immediate social distancing…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Self-isolate if you have a cough and a fever…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Hope that warmer temperatures will do to this what they did to SARS…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Otherwise, when do you want to start spreading out transmission. It seems that early is as good as later, so do it early…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have no good intuition on why you want to move early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your moving early will be wasted if you get reinfected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the sparks you throw off making others’ lives more difficult</a:t>
            </a:r>
          </a:p>
        </p:txBody>
      </p:sp>
      <p:pic>
        <p:nvPicPr>
          <p:cNvPr id="5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860" y="3037408"/>
            <a:ext cx="5244481" cy="3630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